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83" r:id="rId5"/>
    <p:sldId id="264" r:id="rId6"/>
    <p:sldId id="284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5" r:id="rId18"/>
    <p:sldId id="28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6411-DE67-4E69-BD48-579D1E8C7D66}" type="datetimeFigureOut">
              <a:rPr lang="ru-RU" smtClean="0"/>
              <a:pPr/>
              <a:t>27.02.2011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C8D0-003A-4275-918A-466F0930B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6411-DE67-4E69-BD48-579D1E8C7D66}" type="datetimeFigureOut">
              <a:rPr lang="ru-RU" smtClean="0"/>
              <a:pPr/>
              <a:t>27.02.2011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C8D0-003A-4275-918A-466F0930B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6411-DE67-4E69-BD48-579D1E8C7D66}" type="datetimeFigureOut">
              <a:rPr lang="ru-RU" smtClean="0"/>
              <a:pPr/>
              <a:t>27.02.2011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C8D0-003A-4275-918A-466F0930B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6411-DE67-4E69-BD48-579D1E8C7D66}" type="datetimeFigureOut">
              <a:rPr lang="ru-RU" smtClean="0"/>
              <a:pPr/>
              <a:t>27.02.2011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C8D0-003A-4275-918A-466F0930B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6411-DE67-4E69-BD48-579D1E8C7D66}" type="datetimeFigureOut">
              <a:rPr lang="ru-RU" smtClean="0"/>
              <a:pPr/>
              <a:t>27.02.2011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C8D0-003A-4275-918A-466F0930B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6411-DE67-4E69-BD48-579D1E8C7D66}" type="datetimeFigureOut">
              <a:rPr lang="ru-RU" smtClean="0"/>
              <a:pPr/>
              <a:t>27.02.2011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C8D0-003A-4275-918A-466F0930B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6411-DE67-4E69-BD48-579D1E8C7D66}" type="datetimeFigureOut">
              <a:rPr lang="ru-RU" smtClean="0"/>
              <a:pPr/>
              <a:t>27.02.2011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C8D0-003A-4275-918A-466F0930B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6411-DE67-4E69-BD48-579D1E8C7D66}" type="datetimeFigureOut">
              <a:rPr lang="ru-RU" smtClean="0"/>
              <a:pPr/>
              <a:t>27.02.2011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C8D0-003A-4275-918A-466F0930B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6411-DE67-4E69-BD48-579D1E8C7D66}" type="datetimeFigureOut">
              <a:rPr lang="ru-RU" smtClean="0"/>
              <a:pPr/>
              <a:t>27.02.2011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C8D0-003A-4275-918A-466F0930B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6411-DE67-4E69-BD48-579D1E8C7D66}" type="datetimeFigureOut">
              <a:rPr lang="ru-RU" smtClean="0"/>
              <a:pPr/>
              <a:t>27.02.2011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DC8D0-003A-4275-918A-466F0930BB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6411-DE67-4E69-BD48-579D1E8C7D66}" type="datetimeFigureOut">
              <a:rPr lang="ru-RU" smtClean="0"/>
              <a:pPr/>
              <a:t>27.02.2011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E3DC8D0-003A-4275-918A-466F0930BBE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D76411-DE67-4E69-BD48-579D1E8C7D66}" type="datetimeFigureOut">
              <a:rPr lang="ru-RU" smtClean="0"/>
              <a:pPr/>
              <a:t>27.02.2011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E3DC8D0-003A-4275-918A-466F0930BBE2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321471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Педагогическая концепция деятельности учителя начальных классов в использовании</a:t>
            </a:r>
            <a:br>
              <a:rPr lang="ru-RU" sz="3600" dirty="0" smtClean="0"/>
            </a:br>
            <a:r>
              <a:rPr lang="ru-RU" sz="3600" dirty="0" smtClean="0"/>
              <a:t>современных форм личностно-развивающего урока 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3786190"/>
            <a:ext cx="7000924" cy="2714644"/>
          </a:xfrm>
        </p:spPr>
        <p:txBody>
          <a:bodyPr/>
          <a:lstStyle/>
          <a:p>
            <a:pPr algn="r"/>
            <a:endParaRPr lang="ru-RU" dirty="0" smtClean="0"/>
          </a:p>
          <a:p>
            <a:pPr algn="r"/>
            <a:r>
              <a:rPr lang="ru-RU" dirty="0" smtClean="0"/>
              <a:t>Белякова Елена Евгеньевна,</a:t>
            </a:r>
          </a:p>
          <a:p>
            <a:pPr algn="r"/>
            <a:r>
              <a:rPr lang="ru-RU" dirty="0"/>
              <a:t>у</a:t>
            </a:r>
            <a:r>
              <a:rPr lang="ru-RU" dirty="0" smtClean="0"/>
              <a:t>читель начальных классов</a:t>
            </a:r>
          </a:p>
          <a:p>
            <a:pPr algn="r"/>
            <a:r>
              <a:rPr lang="ru-RU" dirty="0" smtClean="0"/>
              <a:t>МОУ «Некрасовской СОШ»</a:t>
            </a:r>
          </a:p>
          <a:p>
            <a:r>
              <a:rPr lang="ru-RU" dirty="0" smtClean="0"/>
              <a:t>2011г.</a:t>
            </a:r>
          </a:p>
          <a:p>
            <a:endParaRPr lang="ru-RU" dirty="0" smtClean="0"/>
          </a:p>
          <a:p>
            <a:pPr algn="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71604" y="357166"/>
          <a:ext cx="6096000" cy="466344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2032000"/>
                <a:gridCol w="1968528"/>
                <a:gridCol w="20954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Основания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Цели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Формы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Опора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на фантазию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Становление творческих способностей при работе с содержанием учебного материала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Урок-сказка, урок творчества: уроки изобретательства, урок – творческий отчет, урок-выставка</a:t>
                      </a:r>
                      <a:r>
                        <a:rPr lang="ru-RU" dirty="0" smtClean="0"/>
                        <a:t>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урок – «удивительное рядом», урок фантастического проекта, урок-рассказ об ученых, урок-сюрприз, урок – подарок от волшебницы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71604" y="285728"/>
          <a:ext cx="6096000" cy="612648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Основания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Цели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Формы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Имитация каких-либо занятий или видов работ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Расширение кругозора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Экскурсия, заочная экскурсия, прогулка, гостиная,</a:t>
                      </a:r>
                      <a:r>
                        <a:rPr lang="ru-RU" baseline="0" dirty="0" smtClean="0"/>
                        <a:t> путешествие в прошлое(будущее), путешествие по стране, поездка на поезде, защита проектов.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Состязательно-игровая</a:t>
                      </a:r>
                      <a:r>
                        <a:rPr lang="ru-RU" baseline="0" dirty="0" smtClean="0"/>
                        <a:t> основа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Стимулирование познавательного интереса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Урок-игра, 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smtClean="0"/>
                        <a:t>«Что?</a:t>
                      </a:r>
                      <a:r>
                        <a:rPr lang="ru-RU" baseline="0" dirty="0" smtClean="0"/>
                        <a:t> Где? Когда?», урок-эстафета, конкурс, соревнование; урок-журнал, урок-викторина, урок-кроссворд.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0" y="1397000"/>
          <a:ext cx="6096000" cy="448056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Основания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Цели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Формы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Трансформация стандартных способов организации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Развитие нестандартных умений учебной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Парный</a:t>
                      </a:r>
                      <a:r>
                        <a:rPr lang="ru-RU" baseline="0" dirty="0" smtClean="0"/>
                        <a:t> опрос,  экспресс опрос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Оригинальная организация учебного материала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Становление способностей к учебному общению, сопереживанию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Уроки взаимного обучения, урок-решение, урок портрет,</a:t>
                      </a:r>
                      <a:r>
                        <a:rPr lang="ru-RU" baseline="0" dirty="0" smtClean="0"/>
                        <a:t> урок открытых мыслей, дидактическая игра; урок-интервью, урок-представление</a:t>
                      </a:r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524000" y="1397000"/>
          <a:ext cx="6096000" cy="356616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2190744"/>
                <a:gridCol w="1873256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Основания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Цели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Формы</a:t>
                      </a:r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Аналогия с организованными событиями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Приобщение к активным формам внешкольной жизни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Урок-праздник, урок-поход, урок-концерт, урок-</a:t>
                      </a:r>
                      <a:r>
                        <a:rPr lang="ru-RU" baseline="0" dirty="0" smtClean="0"/>
                        <a:t> «круглый» стол, урок-исследование, урок-мастерская, урок-театр, урок-презентация, урок-мастер -класс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Подготовка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При подготовке урока велика роль дидактического материала.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    Он обязательно должен включать в себя:</a:t>
            </a:r>
          </a:p>
          <a:p>
            <a:r>
              <a:rPr lang="ru-RU" b="1" dirty="0"/>
              <a:t>н</a:t>
            </a:r>
            <a:r>
              <a:rPr lang="ru-RU" b="1" dirty="0" smtClean="0"/>
              <a:t>абор методик</a:t>
            </a:r>
            <a:r>
              <a:rPr lang="ru-RU" dirty="0" smtClean="0"/>
              <a:t>(диагностика развития личности ученика);</a:t>
            </a:r>
          </a:p>
          <a:p>
            <a:r>
              <a:rPr lang="ru-RU" b="1" dirty="0" smtClean="0"/>
              <a:t> материал, позволяющий выявить  субъектный опыт ученика;</a:t>
            </a: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72230"/>
          </a:xfrm>
        </p:spPr>
        <p:txBody>
          <a:bodyPr/>
          <a:lstStyle/>
          <a:p>
            <a:r>
              <a:rPr lang="ru-RU" b="1" dirty="0"/>
              <a:t>м</a:t>
            </a:r>
            <a:r>
              <a:rPr lang="ru-RU" b="1" dirty="0" smtClean="0"/>
              <a:t>атериал, позволяющий поддерживать в ходе урока высокий уровень мотивации;</a:t>
            </a:r>
          </a:p>
          <a:p>
            <a:r>
              <a:rPr lang="ru-RU" b="1" dirty="0"/>
              <a:t>м</a:t>
            </a:r>
            <a:r>
              <a:rPr lang="ru-RU" b="1" dirty="0" smtClean="0"/>
              <a:t>атериал, позволяющий ученику активно участвовать в работе на уроке;</a:t>
            </a:r>
          </a:p>
          <a:p>
            <a:r>
              <a:rPr lang="ru-RU" b="1" dirty="0"/>
              <a:t>м</a:t>
            </a:r>
            <a:r>
              <a:rPr lang="ru-RU" b="1" dirty="0" smtClean="0"/>
              <a:t>атериал, позволяющий учителю стимулировать учеников к использованию различных приемов выполнения заданий.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Структура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       Урок делится на вводную, основную и заключительную части.</a:t>
            </a:r>
          </a:p>
          <a:p>
            <a:pPr marL="514350" indent="-514350"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Начало урока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Психологическая установка на урок.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Создание мотивации урока: включение в содержание элементов новизны, необычности, интересности, занимательности, противоречивости, личной значимости информации; активный поиск и обсуждение учебной информации, инициирование их фантазии, творческого мышления, сообразительности, правила работы; мимические упражнения.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Релаксация.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Эмоциональное вхождение в урок: поделись улыбкою своей, музыка в подарок, развиваем эмоции. Посмотри в окно, цвет и настроение, моменты радости, использование приёма личностно ориентированного урока ( микромодуль мотивации урока).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Введение в тему урока.</a:t>
            </a:r>
          </a:p>
          <a:p>
            <a:pPr marL="514350" indent="-514350">
              <a:buNone/>
            </a:pP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Задания для основной части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Задания на развитие психических механизмов, на которых базируются основные творческие способности учащихся (память, внимание, мышление, воображение).</a:t>
            </a:r>
          </a:p>
          <a:p>
            <a:r>
              <a:rPr lang="ru-RU" dirty="0" smtClean="0"/>
              <a:t>Специальные задачи, ориентированные на организацию деятельности учащихся.</a:t>
            </a:r>
          </a:p>
          <a:p>
            <a:r>
              <a:rPr lang="ru-RU" dirty="0" smtClean="0"/>
              <a:t>Задания на сообразительность (ребусы, кроссворды, загадки и др.)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Заключительная часть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Подведение итогов, обсуждение результатов работы, трудностей, возникших у детей при выполнении заданий.</a:t>
            </a:r>
          </a:p>
          <a:p>
            <a:r>
              <a:rPr lang="ru-RU" dirty="0" smtClean="0"/>
              <a:t>Рефлексия деятельности.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Технология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935480"/>
            <a:ext cx="8401080" cy="438912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Определение актуальности педагогического опыта.</a:t>
            </a:r>
          </a:p>
          <a:p>
            <a:pPr marL="514350" indent="-514350">
              <a:buNone/>
            </a:pPr>
            <a:r>
              <a:rPr lang="ru-RU" dirty="0"/>
              <a:t> </a:t>
            </a:r>
            <a:r>
              <a:rPr lang="ru-RU" dirty="0" smtClean="0"/>
              <a:t>   - соотнесенность с социально-образовательным заказом;</a:t>
            </a:r>
          </a:p>
          <a:p>
            <a:pPr marL="514350" indent="-514350">
              <a:buNone/>
            </a:pPr>
            <a:r>
              <a:rPr lang="ru-RU" dirty="0"/>
              <a:t> </a:t>
            </a:r>
            <a:r>
              <a:rPr lang="ru-RU" dirty="0" smtClean="0"/>
              <a:t>   - соотнесенность с проводимой политикой в области образования;</a:t>
            </a:r>
          </a:p>
          <a:p>
            <a:pPr marL="514350" indent="-514350">
              <a:buNone/>
            </a:pPr>
            <a:r>
              <a:rPr lang="ru-RU" dirty="0"/>
              <a:t> </a:t>
            </a:r>
            <a:r>
              <a:rPr lang="ru-RU" dirty="0" smtClean="0"/>
              <a:t>   - востребованность в практике.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200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</a:rPr>
              <a:t>2. </a:t>
            </a:r>
            <a:r>
              <a:rPr lang="ru-RU" sz="2800" dirty="0" smtClean="0"/>
              <a:t>Постановка целей и задач.</a:t>
            </a:r>
          </a:p>
          <a:p>
            <a:pPr>
              <a:buNone/>
            </a:pP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3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.  </a:t>
            </a:r>
            <a:r>
              <a:rPr lang="ru-RU" sz="2800" dirty="0" smtClean="0"/>
              <a:t>Изучение педагогической литературы по теме.</a:t>
            </a:r>
          </a:p>
          <a:p>
            <a:pPr>
              <a:buNone/>
            </a:pPr>
            <a:r>
              <a:rPr lang="ru-RU" dirty="0">
                <a:solidFill>
                  <a:schemeClr val="accent3">
                    <a:lumMod val="75000"/>
                  </a:schemeClr>
                </a:solidFill>
              </a:rPr>
              <a:t>4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.  </a:t>
            </a:r>
            <a:r>
              <a:rPr lang="ru-RU" sz="2800" dirty="0" smtClean="0"/>
              <a:t>Систематизирование полученных знаний в результате модификационного творчества.</a:t>
            </a: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5.   </a:t>
            </a:r>
            <a:r>
              <a:rPr lang="ru-RU" sz="2800" dirty="0" smtClean="0"/>
              <a:t>Формирование базы разработок необычных личностно-развивающих уроков.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3857628"/>
            <a:ext cx="82153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6.   </a:t>
            </a:r>
            <a:r>
              <a:rPr lang="ru-RU" sz="2800" dirty="0" smtClean="0"/>
              <a:t>Определение результативности включения необычных уроков в практику развивающего обучения.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/>
          <a:lstStyle/>
          <a:p>
            <a:pPr>
              <a:buNone/>
            </a:pPr>
            <a:r>
              <a:rPr lang="ru-RU" sz="3200" dirty="0" smtClean="0">
                <a:latin typeface="+mj-lt"/>
              </a:rPr>
              <a:t>Актуализация деятельностного подхода обусловлена тем, что его реализация повышает эффективность образования по следующим показателям: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472518" cy="571504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dirty="0" smtClean="0"/>
              <a:t>придание результатам обучения более операционального характера;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более гибкое и прочное усвоение знаний учащимися, возможность их самостоятельного движения в изучаемой области;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возможность дифференцированного обучения с сохранением единой структуры теоретических знаний;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существенное повышение мотивации и интереса к учению у обучаемых;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повышение общекультурного и личностного развития.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71438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Результат общего образования</a:t>
            </a:r>
            <a:endParaRPr lang="ru-RU" sz="4400" dirty="0"/>
          </a:p>
        </p:txBody>
      </p:sp>
      <p:sp>
        <p:nvSpPr>
          <p:cNvPr id="4" name="Овал 3"/>
          <p:cNvSpPr/>
          <p:nvPr/>
        </p:nvSpPr>
        <p:spPr>
          <a:xfrm>
            <a:off x="3357554" y="3643314"/>
            <a:ext cx="2214578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ребенок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2500306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Личностная компетенция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143240" y="1785926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Социальная компетенция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286380" y="2857496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Общекультурная компетенция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714876" y="5786454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Интеллектуальная компетенция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00034" y="5072074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Коммуникативная компетенция</a:t>
            </a:r>
            <a:endParaRPr lang="ru-RU" dirty="0"/>
          </a:p>
        </p:txBody>
      </p:sp>
      <p:cxnSp>
        <p:nvCxnSpPr>
          <p:cNvPr id="13" name="Прямая со стрелкой 12"/>
          <p:cNvCxnSpPr>
            <a:stCxn id="5" idx="2"/>
            <a:endCxn id="4" idx="1"/>
          </p:cNvCxnSpPr>
          <p:nvPr/>
        </p:nvCxnSpPr>
        <p:spPr>
          <a:xfrm rot="16200000" flipH="1">
            <a:off x="2529088" y="2626534"/>
            <a:ext cx="909680" cy="13958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2"/>
            <a:endCxn id="4" idx="0"/>
          </p:cNvCxnSpPr>
          <p:nvPr/>
        </p:nvCxnSpPr>
        <p:spPr>
          <a:xfrm rot="5400000">
            <a:off x="3899410" y="2720691"/>
            <a:ext cx="148805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8" idx="2"/>
            <a:endCxn id="4" idx="7"/>
          </p:cNvCxnSpPr>
          <p:nvPr/>
        </p:nvCxnSpPr>
        <p:spPr>
          <a:xfrm rot="5400000">
            <a:off x="5901687" y="2572956"/>
            <a:ext cx="552490" cy="18602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1" idx="0"/>
            <a:endCxn id="4" idx="3"/>
          </p:cNvCxnSpPr>
          <p:nvPr/>
        </p:nvCxnSpPr>
        <p:spPr>
          <a:xfrm rot="5400000" flipH="1" flipV="1">
            <a:off x="2701612" y="4091814"/>
            <a:ext cx="636070" cy="1324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9" idx="0"/>
            <a:endCxn id="4" idx="4"/>
          </p:cNvCxnSpPr>
          <p:nvPr/>
        </p:nvCxnSpPr>
        <p:spPr>
          <a:xfrm rot="16200000" flipV="1">
            <a:off x="4911331" y="4125520"/>
            <a:ext cx="1214446" cy="21074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/>
              <a:t>Классификация уроков</a:t>
            </a: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7528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         Единой классификации данных уроков нет. Все связано с творчеством конкретных людей, разными пониманиями.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571472" y="571480"/>
            <a:ext cx="8215370" cy="150019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Особенности 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классификации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4282" y="2643182"/>
            <a:ext cx="4143404" cy="221457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C00000"/>
                </a:solidFill>
              </a:rPr>
              <a:t>Все цели направлены на учеников, но помогают учителю организовать непривычную учебную деятельность.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572000" y="2643182"/>
            <a:ext cx="4143404" cy="1857388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Некоторые формы уроков как бы повторяют друг друга, но все они – разные.</a:t>
            </a:r>
            <a:endParaRPr lang="ru-RU" dirty="0">
              <a:solidFill>
                <a:srgbClr val="C00000"/>
              </a:solidFill>
            </a:endParaRPr>
          </a:p>
        </p:txBody>
      </p:sp>
      <p:cxnSp>
        <p:nvCxnSpPr>
          <p:cNvPr id="13" name="Прямая соединительная линия 12"/>
          <p:cNvCxnSpPr>
            <a:endCxn id="9" idx="0"/>
          </p:cNvCxnSpPr>
          <p:nvPr/>
        </p:nvCxnSpPr>
        <p:spPr>
          <a:xfrm>
            <a:off x="5572132" y="2000240"/>
            <a:ext cx="1071570" cy="642942"/>
          </a:xfrm>
          <a:prstGeom prst="lin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0800000" flipV="1">
            <a:off x="2428860" y="2000240"/>
            <a:ext cx="857256" cy="6429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728" y="357166"/>
          <a:ext cx="6096000" cy="630936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2032000"/>
                <a:gridCol w="2032000"/>
                <a:gridCol w="2032000"/>
              </a:tblGrid>
              <a:tr h="35542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Основания</a:t>
                      </a:r>
                      <a:endParaRPr lang="ru-RU" sz="24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Цели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Формы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433623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Измененные</a:t>
                      </a:r>
                      <a:r>
                        <a:rPr lang="ru-RU" sz="1800" baseline="0" dirty="0" smtClean="0"/>
                        <a:t> способы организации</a:t>
                      </a:r>
                      <a:endParaRPr lang="ru-RU" sz="18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Развитие</a:t>
                      </a:r>
                      <a:r>
                        <a:rPr lang="ru-RU" sz="1800" baseline="0" dirty="0" smtClean="0"/>
                        <a:t> осмысленного отношения к знаниям</a:t>
                      </a:r>
                      <a:endParaRPr lang="ru-RU" sz="18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Уроки</a:t>
                      </a:r>
                      <a:r>
                        <a:rPr lang="ru-RU" sz="1800" baseline="0" dirty="0" smtClean="0"/>
                        <a:t> накопления фактического материала, уроки анализа учебного и жизненного материала, уроки действия, творчества, создания учащимися авторских произведений, событийно – практические уроки; </a:t>
                      </a:r>
                    </a:p>
                    <a:p>
                      <a:r>
                        <a:rPr lang="ru-RU" sz="1800" baseline="0" dirty="0" smtClean="0"/>
                        <a:t>Урок-диалог, защита знаний, защита идей, урок вдвоем, урок-встреча.</a:t>
                      </a:r>
                      <a:endParaRPr lang="ru-RU" sz="1800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806</TotalTime>
  <Words>721</Words>
  <Application>Microsoft Office PowerPoint</Application>
  <PresentationFormat>Экран (4:3)</PresentationFormat>
  <Paragraphs>96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Педагогическая концепция деятельности учителя начальных классов в использовании современных форм личностно-развивающего урока </vt:lpstr>
      <vt:lpstr>Технология</vt:lpstr>
      <vt:lpstr>Слайд 3</vt:lpstr>
      <vt:lpstr>Слайд 4</vt:lpstr>
      <vt:lpstr>Слайд 5</vt:lpstr>
      <vt:lpstr>Результат общего образования</vt:lpstr>
      <vt:lpstr>Классификация уроков</vt:lpstr>
      <vt:lpstr>Слайд 8</vt:lpstr>
      <vt:lpstr>Слайд 9</vt:lpstr>
      <vt:lpstr>Слайд 10</vt:lpstr>
      <vt:lpstr>Слайд 11</vt:lpstr>
      <vt:lpstr>Слайд 12</vt:lpstr>
      <vt:lpstr>Слайд 13</vt:lpstr>
      <vt:lpstr> Подготовка урока</vt:lpstr>
      <vt:lpstr>Слайд 15</vt:lpstr>
      <vt:lpstr>Структура урока</vt:lpstr>
      <vt:lpstr> Задания для основной части урока</vt:lpstr>
      <vt:lpstr>Заключительная часть урока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работы по теме «Современные формы урока в начальной школе»</dc:title>
  <dc:creator>БЕЛЯКОВ</dc:creator>
  <cp:lastModifiedBy>БЕЛЯКОВ</cp:lastModifiedBy>
  <cp:revision>79</cp:revision>
  <dcterms:created xsi:type="dcterms:W3CDTF">2011-02-23T07:19:39Z</dcterms:created>
  <dcterms:modified xsi:type="dcterms:W3CDTF">2011-02-27T14:05:21Z</dcterms:modified>
</cp:coreProperties>
</file>