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yandex.ru/yandpage?q=639046320&amp;p=6&amp;ag=ih&amp;rpt2=simage&amp;qs=stype=image&amp;text=%C1%D0%C5%CC%D8%D3%C9%CE%D9&amp;isize=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ages.yandex.ru/yandpage?q=2009409472&amp;p=1&amp;ag=ih&amp;rpt2=simage&amp;qs=text=%D1%CA%C3%C1&amp;stype=image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hyperlink" Target="http://images.yandex.ru/yandpage?q=509065792&amp;p=2&amp;ag=ih&amp;rpt2=simage&amp;qs=text=%D3%D9%D2&amp;isize=&amp;ogo=5&amp;rpt=imag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page?q=1295375552&amp;p=1&amp;ag=ih&amp;rpt2=simage&amp;qs=text=%D0%C5%DE%C5%CE%D8&amp;isize=&amp;ogo=5&amp;rpt=image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1200" y="1143000"/>
            <a:ext cx="6553200" cy="1371600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6000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ВИТАМИНЫ</a:t>
            </a:r>
            <a:endParaRPr lang="ru-RU" sz="6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2600" y="3962400"/>
            <a:ext cx="6705600" cy="2133600"/>
          </a:xfr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4000" smtClean="0">
                <a:ln/>
                <a:solidFill>
                  <a:schemeClr val="accent3"/>
                </a:solidFill>
                <a:latin typeface="Arial Black" pitchFamily="34" charset="0"/>
              </a:rPr>
              <a:t>B</a:t>
            </a:r>
            <a:r>
              <a:rPr lang="en-US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1</a:t>
            </a:r>
            <a:r>
              <a:rPr lang="ru-RU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,</a:t>
            </a:r>
            <a:r>
              <a:rPr lang="en-US" sz="4000" smtClean="0">
                <a:ln/>
                <a:solidFill>
                  <a:schemeClr val="accent3"/>
                </a:solidFill>
                <a:latin typeface="Arial Black" pitchFamily="34" charset="0"/>
              </a:rPr>
              <a:t> B</a:t>
            </a:r>
            <a:r>
              <a:rPr lang="en-US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2</a:t>
            </a:r>
            <a:r>
              <a:rPr lang="ru-RU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,</a:t>
            </a:r>
            <a:r>
              <a:rPr lang="en-US" sz="4000" smtClean="0">
                <a:ln/>
                <a:solidFill>
                  <a:schemeClr val="accent3"/>
                </a:solidFill>
                <a:latin typeface="Arial Black" pitchFamily="34" charset="0"/>
              </a:rPr>
              <a:t> B</a:t>
            </a:r>
            <a:r>
              <a:rPr lang="en-US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5</a:t>
            </a:r>
            <a:r>
              <a:rPr lang="ru-RU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,</a:t>
            </a:r>
            <a:r>
              <a:rPr lang="en-US" sz="4000" smtClean="0">
                <a:ln/>
                <a:solidFill>
                  <a:schemeClr val="accent3"/>
                </a:solidFill>
                <a:latin typeface="Arial Black" pitchFamily="34" charset="0"/>
              </a:rPr>
              <a:t> B</a:t>
            </a:r>
            <a:r>
              <a:rPr lang="en-US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6</a:t>
            </a:r>
            <a:r>
              <a:rPr lang="ru-RU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,</a:t>
            </a:r>
            <a:r>
              <a:rPr lang="en-US" sz="4000" smtClean="0">
                <a:ln/>
                <a:solidFill>
                  <a:schemeClr val="accent3"/>
                </a:solidFill>
                <a:latin typeface="Arial Black" pitchFamily="34" charset="0"/>
              </a:rPr>
              <a:t> B</a:t>
            </a:r>
            <a:r>
              <a:rPr lang="en-US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9</a:t>
            </a:r>
            <a:r>
              <a:rPr lang="ru-RU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,</a:t>
            </a:r>
            <a:r>
              <a:rPr lang="en-US" sz="4000" smtClean="0">
                <a:ln/>
                <a:solidFill>
                  <a:schemeClr val="accent3"/>
                </a:solidFill>
                <a:latin typeface="Arial Black" pitchFamily="34" charset="0"/>
              </a:rPr>
              <a:t> B</a:t>
            </a:r>
            <a:r>
              <a:rPr lang="ru-RU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12,</a:t>
            </a:r>
            <a:r>
              <a:rPr lang="en-US" sz="4000" smtClean="0">
                <a:ln/>
                <a:solidFill>
                  <a:schemeClr val="accent3"/>
                </a:solidFill>
                <a:latin typeface="Arial Black" pitchFamily="34" charset="0"/>
              </a:rPr>
              <a:t> B</a:t>
            </a:r>
            <a:r>
              <a:rPr lang="ru-RU" sz="4000" baseline="-25000" smtClean="0">
                <a:ln/>
                <a:solidFill>
                  <a:schemeClr val="accent3"/>
                </a:solidFill>
                <a:latin typeface="Arial Black" pitchFamily="34" charset="0"/>
              </a:rPr>
              <a:t>13</a:t>
            </a:r>
          </a:p>
          <a:p>
            <a:endParaRPr lang="ru-RU" sz="4000" baseline="-25000" smtClean="0">
              <a:ln/>
              <a:solidFill>
                <a:schemeClr val="accent3"/>
              </a:solidFill>
              <a:latin typeface="Arial Black" pitchFamily="34" charset="0"/>
            </a:endParaRPr>
          </a:p>
          <a:p>
            <a:endParaRPr lang="ru-RU" sz="4000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960438"/>
          </a:xfrm>
        </p:spPr>
        <p:txBody>
          <a:bodyPr/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ИЗ  ИСТОРИИ…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Витамины - это органические вещества, поступающие в организмы человека и животных с пищей или синтезируемые ими, необходимые для нормального обмена веществ.</a:t>
            </a:r>
          </a:p>
          <a:p>
            <a:pPr>
              <a:lnSpc>
                <a:spcPct val="80000"/>
              </a:lnSpc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Витамины открыты Н. И. Луниным в 1880 году.</a:t>
            </a:r>
          </a:p>
          <a:p>
            <a:pPr>
              <a:lnSpc>
                <a:spcPct val="80000"/>
              </a:lnSpc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Первым выделил витамин в кристаллическом виде польский ученый Казимир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Функ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 1911 году. Год спустя он же придумал и название - от латинского "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vita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" - "жизнь".</a:t>
            </a:r>
          </a:p>
          <a:p>
            <a:pPr>
              <a:lnSpc>
                <a:spcPct val="80000"/>
              </a:lnSpc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Сейчас известно около 50 видов витаминов. </a:t>
            </a:r>
          </a:p>
          <a:p>
            <a:pPr>
              <a:lnSpc>
                <a:spcPct val="80000"/>
              </a:lnSpc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организме они, как правило, не откладываются, а их избытки выводятся органами выделения. </a:t>
            </a:r>
          </a:p>
          <a:p>
            <a:pPr>
              <a:lnSpc>
                <a:spcPct val="80000"/>
              </a:lnSpc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Наибольшее количество витаминов имеется в растительных продуктах, но некоторые содержатся только в животных продуктах. </a:t>
            </a:r>
          </a:p>
          <a:p>
            <a:pPr>
              <a:lnSpc>
                <a:spcPct val="80000"/>
              </a:lnSpc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 недостатке витаминов в пище в организме развиваются заболевания -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гипоавитаминозы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1143000"/>
          </a:xfrm>
        </p:spPr>
        <p:txBody>
          <a:bodyPr>
            <a:normAutofit/>
          </a:bodyPr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Витамин </a:t>
            </a:r>
            <a:r>
              <a:rPr lang="en-US" sz="32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B</a:t>
            </a:r>
            <a:r>
              <a:rPr lang="en-US" sz="32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1</a:t>
            </a:r>
            <a:r>
              <a:rPr lang="ru-RU" sz="32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-</a:t>
            </a:r>
            <a:r>
              <a:rPr lang="ru-RU" sz="40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тиамин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Участвует в обмене веществ,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регулирует циркуляцию крови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кроветворение, работу гладкой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мускулатуры, активизирует работу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мозга. При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недостатке-заболевание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Бери-бери (поражение нервной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системы, отставание в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росте,слабость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 паралич конечностей).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24384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Содержится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: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орехах,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апельсинах,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хлебе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грубого помола,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мясе птицы,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зелени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Picture 19" descr="i?id=1698973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4114800"/>
            <a:ext cx="1368425" cy="1301750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</p:spPr>
      </p:pic>
      <p:pic>
        <p:nvPicPr>
          <p:cNvPr id="7" name="Picture 14" descr="b1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4724400"/>
            <a:ext cx="2376488" cy="2016125"/>
          </a:xfrm>
          <a:prstGeom prst="rect">
            <a:avLst/>
          </a:prstGeom>
          <a:noFill/>
          <a:ln w="12700">
            <a:solidFill>
              <a:srgbClr val="993366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990600"/>
          </a:xfrm>
        </p:spPr>
        <p:txBody>
          <a:bodyPr/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Витамин </a:t>
            </a:r>
            <a:r>
              <a:rPr lang="en-US" sz="28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B</a:t>
            </a:r>
            <a:r>
              <a:rPr lang="en-US" sz="32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2</a:t>
            </a:r>
            <a:r>
              <a:rPr lang="ru-RU" sz="32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-рибофлавин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Регулирует обмен веществ,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участвует в кроветворении,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снижает усталость глаз, облегчает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поглощение кислорода клетками.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 недостатке - слабость,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снижение аппетита, воспаление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слизистых оболочек, нарушение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функций зрения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21336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Содержится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: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мясе,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молочных продуктах,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зеленых овощах,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зерновых и бобовых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культурах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Picture 13" descr="b2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3657600"/>
            <a:ext cx="1905000" cy="1522412"/>
          </a:xfrm>
          <a:prstGeom prst="rect">
            <a:avLst/>
          </a:prstGeom>
          <a:noFill/>
          <a:ln w="127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6" name="Picture 12" descr="b2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4191000"/>
            <a:ext cx="1920875" cy="2303463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Витамин </a:t>
            </a:r>
            <a:r>
              <a:rPr lang="en-US" sz="28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B</a:t>
            </a:r>
            <a:r>
              <a:rPr lang="en-US" sz="32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5</a:t>
            </a:r>
            <a:r>
              <a:rPr lang="ru-RU" sz="40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-пантотеновая </a:t>
            </a:r>
            <a:r>
              <a:rPr lang="ru-RU" sz="4000" b="1" cap="none" baseline="-25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к-та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31242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Регулирует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работу надпочечников,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усвоение витаминов,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синтез антител,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жировой обмен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2895600"/>
          </a:xfrm>
        </p:spPr>
        <p:txBody>
          <a:bodyPr/>
          <a:lstStyle/>
          <a:p>
            <a:pPr algn="ctr">
              <a:buNone/>
            </a:pPr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Содержится: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горохе,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дрожжах, фундуке,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листовых овощах,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цыплятах, крупах,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икре</a:t>
            </a:r>
          </a:p>
          <a:p>
            <a:endParaRPr lang="ru-RU" dirty="0"/>
          </a:p>
        </p:txBody>
      </p:sp>
      <p:pic>
        <p:nvPicPr>
          <p:cNvPr id="5" name="Picture 12" descr="b5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4267200"/>
            <a:ext cx="2051050" cy="2303462"/>
          </a:xfrm>
          <a:prstGeom prst="rect">
            <a:avLst/>
          </a:prstGeom>
          <a:noFill/>
          <a:ln w="12700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6" name="Picture 14" descr="dros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677149">
            <a:off x="4240179" y="4577505"/>
            <a:ext cx="2592388" cy="1870075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467600" cy="990600"/>
          </a:xfrm>
        </p:spPr>
        <p:txBody>
          <a:bodyPr/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Витамин </a:t>
            </a:r>
            <a:r>
              <a:rPr lang="en-US" sz="28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B</a:t>
            </a:r>
            <a:r>
              <a:rPr lang="en-US" sz="32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6</a:t>
            </a:r>
            <a:r>
              <a:rPr lang="ru-RU" sz="32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-</a:t>
            </a:r>
            <a:r>
              <a:rPr lang="ru-RU" sz="40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пиридоксин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Участие в обмене аминокислот,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жиров, работе нервной системы,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снижает уровень холестерина.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 недостатке - анемия,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дерматит, судороги,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расстройство пищеварения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2743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Содержится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сое, бананах,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морепродуктах,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картофеле,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моркови,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бобовых</a:t>
            </a:r>
          </a:p>
        </p:txBody>
      </p:sp>
      <p:pic>
        <p:nvPicPr>
          <p:cNvPr id="5" name="Picture 13" descr="b6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7238">
            <a:off x="4114800" y="4495800"/>
            <a:ext cx="1636713" cy="2232025"/>
          </a:xfrm>
          <a:prstGeom prst="rect">
            <a:avLst/>
          </a:prstGeom>
          <a:noFill/>
          <a:ln w="12700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6" name="Picture 15" descr="ovoh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572000"/>
            <a:ext cx="1584325" cy="2160587"/>
          </a:xfrm>
          <a:prstGeom prst="rect">
            <a:avLst/>
          </a:prstGeom>
          <a:noFill/>
          <a:ln w="12700">
            <a:solidFill>
              <a:srgbClr val="8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Витамин </a:t>
            </a:r>
            <a:r>
              <a:rPr lang="en-US" sz="28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B</a:t>
            </a:r>
            <a:r>
              <a:rPr lang="en-US" sz="32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9</a:t>
            </a:r>
            <a:r>
              <a:rPr lang="ru-RU" sz="40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-</a:t>
            </a:r>
            <a:r>
              <a:rPr lang="ru-RU" sz="4000" b="1" cap="none" baseline="-25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фолиевая</a:t>
            </a:r>
            <a:r>
              <a:rPr lang="ru-RU" sz="40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 </a:t>
            </a:r>
            <a:r>
              <a:rPr lang="ru-RU" sz="4000" b="1" cap="none" baseline="-25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к-та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29718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Участвует в синтезе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нуклеиновых кислот,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аминокислот,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регулирует работу органов кроветворения</a:t>
            </a:r>
          </a:p>
          <a:p>
            <a:pPr>
              <a:buNone/>
            </a:pP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2438400"/>
          </a:xfrm>
        </p:spPr>
        <p:txBody>
          <a:bodyPr/>
          <a:lstStyle/>
          <a:p>
            <a:pPr algn="ctr">
              <a:buNone/>
            </a:pPr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Содержится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: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мясе, корнеплодах,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финиках, абрикосах,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грибах, тыкве,</a:t>
            </a:r>
            <a:endParaRPr lang="en-US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отрубях</a:t>
            </a:r>
          </a:p>
        </p:txBody>
      </p:sp>
      <p:pic>
        <p:nvPicPr>
          <p:cNvPr id="5" name="Picture 21" descr="aprico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4114800"/>
            <a:ext cx="3192463" cy="2133600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</p:spPr>
      </p:pic>
      <p:pic>
        <p:nvPicPr>
          <p:cNvPr id="6" name="Picture 23" descr="________________________2-116-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4648200"/>
            <a:ext cx="2286000" cy="19050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Витамин </a:t>
            </a:r>
            <a:r>
              <a:rPr lang="en-US" sz="32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B</a:t>
            </a:r>
            <a:r>
              <a:rPr lang="ru-RU" sz="40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12-цианкобаламин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6482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Усиливает иммунитет,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участвует в кроветворении,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нормализует кровяное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давление. При недостатке-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злокачественная анемия и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дегенеративные изменения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нервной ткани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22860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Содержится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: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сое, субпродуктах,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сыре, устрицах,</a:t>
            </a:r>
            <a:endParaRPr lang="en-US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дрожжах,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яйцах</a:t>
            </a:r>
          </a:p>
        </p:txBody>
      </p:sp>
      <p:pic>
        <p:nvPicPr>
          <p:cNvPr id="5" name="Picture 17" descr="i?id=4988608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4648200"/>
            <a:ext cx="1979613" cy="1944687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6" name="Picture 13" descr="i?id=20957852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199" y="3886200"/>
            <a:ext cx="2136233" cy="1676400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Витамин </a:t>
            </a:r>
            <a:r>
              <a:rPr lang="en-US" sz="28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B</a:t>
            </a:r>
            <a:r>
              <a:rPr lang="ru-RU" sz="4000" b="1" cap="none" baseline="-25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13-оротовая </a:t>
            </a:r>
            <a:r>
              <a:rPr lang="ru-RU" sz="4000" b="1" cap="none" baseline="-25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к-та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30480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Стимулирует обмен белков,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нормализует работу печени,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улучшает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репродуктивное здоровье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676400"/>
            <a:ext cx="3578352" cy="2743200"/>
          </a:xfrm>
        </p:spPr>
        <p:txBody>
          <a:bodyPr/>
          <a:lstStyle/>
          <a:p>
            <a:pPr algn="ctr">
              <a:buNone/>
            </a:pPr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Содержится: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молоке и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молочных продуктах,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печени,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дрожжах</a:t>
            </a:r>
          </a:p>
        </p:txBody>
      </p:sp>
      <p:pic>
        <p:nvPicPr>
          <p:cNvPr id="5" name="Picture 19" descr="p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648200"/>
            <a:ext cx="1617663" cy="2057400"/>
          </a:xfrm>
          <a:prstGeom prst="rect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</p:spPr>
      </p:pic>
      <p:pic>
        <p:nvPicPr>
          <p:cNvPr id="6" name="Picture 17" descr="i?id=39613459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4343400"/>
            <a:ext cx="2043193" cy="2133600"/>
          </a:xfrm>
          <a:prstGeom prst="rect">
            <a:avLst/>
          </a:prstGeom>
          <a:noFill/>
          <a:ln w="12700">
            <a:solidFill>
              <a:srgbClr val="99CC00"/>
            </a:solidFill>
            <a:miter lim="800000"/>
            <a:headEnd/>
            <a:tailEnd/>
          </a:ln>
        </p:spPr>
      </p:pic>
      <p:pic>
        <p:nvPicPr>
          <p:cNvPr id="7" name="Picture 15" descr="mol_pro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0" y="4495800"/>
            <a:ext cx="2847975" cy="2294482"/>
          </a:xfrm>
          <a:prstGeom prst="rect">
            <a:avLst/>
          </a:prstGeom>
          <a:noFill/>
          <a:ln w="12700">
            <a:solidFill>
              <a:srgbClr val="FF99CC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64</TotalTime>
  <Words>420</Words>
  <PresentationFormat>Экран (4:3)</PresentationFormat>
  <Paragraphs>98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ВИТАМИНЫ</vt:lpstr>
      <vt:lpstr>ИЗ  ИСТОРИИ…</vt:lpstr>
      <vt:lpstr>Витамин B1-тиамин</vt:lpstr>
      <vt:lpstr>Витамин B2-рибофлавин</vt:lpstr>
      <vt:lpstr>Витамин B5-пантотеновая к-та</vt:lpstr>
      <vt:lpstr>Витамин B6-пиридоксин</vt:lpstr>
      <vt:lpstr>Витамин B9-фолиевая к-та</vt:lpstr>
      <vt:lpstr>Витамин B12-цианкобаламин</vt:lpstr>
      <vt:lpstr>Витамин B13-оротовая к-та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Динуля</dc:creator>
  <cp:lastModifiedBy>Компьютер</cp:lastModifiedBy>
  <cp:revision>9</cp:revision>
  <dcterms:created xsi:type="dcterms:W3CDTF">2011-03-04T17:52:23Z</dcterms:created>
  <dcterms:modified xsi:type="dcterms:W3CDTF">2012-01-03T08:17:17Z</dcterms:modified>
</cp:coreProperties>
</file>