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77" r:id="rId3"/>
    <p:sldId id="270" r:id="rId4"/>
    <p:sldId id="271" r:id="rId5"/>
    <p:sldId id="272" r:id="rId6"/>
    <p:sldId id="273" r:id="rId7"/>
    <p:sldId id="279" r:id="rId8"/>
    <p:sldId id="274" r:id="rId9"/>
    <p:sldId id="262" r:id="rId10"/>
    <p:sldId id="275" r:id="rId11"/>
    <p:sldId id="276" r:id="rId12"/>
    <p:sldId id="265" r:id="rId13"/>
    <p:sldId id="281" r:id="rId14"/>
    <p:sldId id="266" r:id="rId15"/>
    <p:sldId id="268" r:id="rId16"/>
    <p:sldId id="280" r:id="rId17"/>
    <p:sldId id="278" r:id="rId18"/>
    <p:sldId id="269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B59BB"/>
    <a:srgbClr val="A34BB5"/>
    <a:srgbClr val="9900FF"/>
    <a:srgbClr val="9D48AE"/>
    <a:srgbClr val="B7A0CA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894DB-CBA3-409F-9903-BFA937C9FB45}" type="datetimeFigureOut">
              <a:rPr lang="ru-RU" smtClean="0"/>
              <a:pPr/>
              <a:t>18.03.2011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42FC3F-6923-4D40-BDB4-E7B713BECAA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42FC3F-6923-4D40-BDB4-E7B713BECAAB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11" Type="http://schemas.openxmlformats.org/officeDocument/2006/relationships/image" Target="../media/image60.jpeg"/><Relationship Id="rId5" Type="http://schemas.openxmlformats.org/officeDocument/2006/relationships/image" Target="../media/image54.jpeg"/><Relationship Id="rId10" Type="http://schemas.openxmlformats.org/officeDocument/2006/relationships/image" Target="../media/image59.jpeg"/><Relationship Id="rId4" Type="http://schemas.openxmlformats.org/officeDocument/2006/relationships/image" Target="../media/image53.jpeg"/><Relationship Id="rId9" Type="http://schemas.openxmlformats.org/officeDocument/2006/relationships/image" Target="../media/image5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" TargetMode="External"/><Relationship Id="rId3" Type="http://schemas.openxmlformats.org/officeDocument/2006/relationships/hyperlink" Target="http://www.aromaoil.ru/" TargetMode="External"/><Relationship Id="rId7" Type="http://schemas.openxmlformats.org/officeDocument/2006/relationships/hyperlink" Target="http://mallola.com/" TargetMode="External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justcosmetics.ru/aromatherapy/aroma-history.htm" TargetMode="External"/><Relationship Id="rId5" Type="http://schemas.openxmlformats.org/officeDocument/2006/relationships/hyperlink" Target="http://www.fan-tom.ru/news/id/" TargetMode="External"/><Relationship Id="rId10" Type="http://schemas.openxmlformats.org/officeDocument/2006/relationships/hyperlink" Target="http://krym.sarov.info/int_aromaterapija_l.html" TargetMode="External"/><Relationship Id="rId4" Type="http://schemas.openxmlformats.org/officeDocument/2006/relationships/hyperlink" Target="http://www.aromater.ru/aromamasla" TargetMode="External"/><Relationship Id="rId9" Type="http://schemas.openxmlformats.org/officeDocument/2006/relationships/hyperlink" Target="http://www.lulu.com/materiamedica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НАДЯ\ароматерапия\Platki_rozy.jpg"/>
          <p:cNvPicPr>
            <a:picLocks noChangeAspect="1" noChangeArrowheads="1"/>
          </p:cNvPicPr>
          <p:nvPr/>
        </p:nvPicPr>
        <p:blipFill>
          <a:blip r:embed="rId2" cstate="print">
            <a:lum bright="19000" contrast="-33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14423"/>
            <a:ext cx="7772400" cy="1785949"/>
          </a:xfrm>
        </p:spPr>
        <p:txBody>
          <a:bodyPr>
            <a:normAutofit/>
          </a:bodyPr>
          <a:lstStyle/>
          <a:p>
            <a:r>
              <a:rPr lang="ru-RU" sz="80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Ароматерапия</a:t>
            </a:r>
            <a:endParaRPr lang="ru-RU" sz="8000" dirty="0">
              <a:ln>
                <a:solidFill>
                  <a:srgbClr val="C00000"/>
                </a:solidFill>
              </a:ln>
              <a:solidFill>
                <a:srgbClr val="FF00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Подготовлена ученицей 10 класса</a:t>
            </a:r>
          </a:p>
          <a:p>
            <a:r>
              <a:rPr lang="ru-RU" dirty="0" err="1" smtClean="0">
                <a:solidFill>
                  <a:schemeClr val="tx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Гавран</a:t>
            </a:r>
            <a:r>
              <a:rPr lang="ru-RU" dirty="0" smtClean="0">
                <a:solidFill>
                  <a:schemeClr val="tx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Евгенией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lum bright="40000" contrast="-61000"/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14356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Получение ароматических веществ</a:t>
            </a:r>
            <a:endParaRPr lang="ru-RU" sz="4000" dirty="0">
              <a:ln>
                <a:solidFill>
                  <a:srgbClr val="FF0000"/>
                </a:solidFill>
              </a:ln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642918"/>
            <a:ext cx="91440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Эссенция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вытяжка из растения либо концентрированный раствор, перед употреблением разбавляемый водой. Эссенцию добывают из корней, стеблей, листьев, коры, цветков или семян.</a:t>
            </a:r>
          </a:p>
          <a:p>
            <a:pPr marL="0" marR="0" lvl="0" indent="1809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Рецепт получения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истые сухие части растения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положить в банку </a:t>
            </a:r>
            <a:endParaRPr lang="ru-RU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залить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растительным маслом </a:t>
            </a:r>
            <a:endParaRPr lang="ru-RU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закрываем банку</a:t>
            </a: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стави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тёмное тёплое место</a:t>
            </a: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пустя 3 недели масло нужно отфильтровать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D:\НАДЯ\ароматерапия\maslo_aroma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3571876"/>
            <a:ext cx="1857388" cy="3286124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031" name="Picture 7" descr="D:\НАДЯ\ароматерапия\123_art_www.perekop.info_NEW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14346" y="3500438"/>
            <a:ext cx="4071966" cy="3357562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029" name="Picture 5" descr="D:\НАДЯ\ароматерапия\41999349_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57818" y="3571876"/>
            <a:ext cx="3929090" cy="3286124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9" name="Picture 13" descr="D:\НАДЯ\ароматерапия\aromamasl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72232" y="1214422"/>
            <a:ext cx="2571768" cy="2500330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D:\НАДЯ\ароматерапия\jamA2.jpg"/>
          <p:cNvPicPr>
            <a:picLocks noChangeAspect="1" noChangeArrowheads="1"/>
          </p:cNvPicPr>
          <p:nvPr/>
        </p:nvPicPr>
        <p:blipFill>
          <a:blip r:embed="rId2" cstate="print">
            <a:lum bright="64000" contrast="-7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0" y="1"/>
            <a:ext cx="9144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Экстракт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фармацевтический препарат, получаемый извлечением растворителями лекарственных веществ из сырья растительного происхождения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концентрированная вытяжка, очищенная от осадка.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экстракты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экстракты</a:t>
            </a: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жидкие   густые   сухие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водные  спиртовые   эфирные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Получение - выпаривание отваров и настоев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Хранение - прохладное место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794" y="3214686"/>
            <a:ext cx="3357586" cy="2849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21506" name="Picture 2" descr="D:\НАДЯ\ароматерапия\pic13_bi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3143248"/>
            <a:ext cx="4643438" cy="3714752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0" y="6429396"/>
            <a:ext cx="25717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Жидкий экстракт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28860" y="5357826"/>
            <a:ext cx="23574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Густой экстракт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72198" y="6198990"/>
            <a:ext cx="28575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Сухой экстракт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7" name="Picture 3" descr="D:\НАДЯ\ароматерапия\Fotolia_5099813_S_Flacons huiles essentielles réduit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214346" y="3143248"/>
            <a:ext cx="2928958" cy="3714752"/>
          </a:xfrm>
          <a:prstGeom prst="rect">
            <a:avLst/>
          </a:prstGeom>
          <a:noFill/>
          <a:effectLst>
            <a:softEdge rad="317500"/>
          </a:effectLst>
        </p:spPr>
      </p:pic>
      <p:cxnSp>
        <p:nvCxnSpPr>
          <p:cNvPr id="11" name="Прямая со стрелкой 10"/>
          <p:cNvCxnSpPr/>
          <p:nvPr/>
        </p:nvCxnSpPr>
        <p:spPr>
          <a:xfrm rot="10800000" flipV="1">
            <a:off x="1285852" y="1285860"/>
            <a:ext cx="571504" cy="35719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2786050" y="1285860"/>
            <a:ext cx="500066" cy="35719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5400000">
            <a:off x="2108183" y="1463661"/>
            <a:ext cx="357190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7000892" y="1285860"/>
            <a:ext cx="500066" cy="35719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rot="10800000" flipV="1">
            <a:off x="5500694" y="1285860"/>
            <a:ext cx="571504" cy="35719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5400000">
            <a:off x="6251984" y="1463264"/>
            <a:ext cx="356396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НАДЯ\ароматерапия\dsc_2705_jpg_600x600_q85.jpg"/>
          <p:cNvPicPr>
            <a:picLocks noChangeAspect="1" noChangeArrowheads="1"/>
          </p:cNvPicPr>
          <p:nvPr/>
        </p:nvPicPr>
        <p:blipFill>
          <a:blip r:embed="rId2" cstate="print">
            <a:lum bright="35000" contrast="-36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442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Применение  </a:t>
            </a:r>
            <a:r>
              <a:rPr lang="ru-RU" dirty="0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</a:rPr>
              <a:t/>
            </a:r>
            <a:br>
              <a:rPr lang="ru-RU" dirty="0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</a:rPr>
            </a:br>
            <a:endParaRPr lang="ru-RU" dirty="0">
              <a:ln>
                <a:solidFill>
                  <a:srgbClr val="FF0000"/>
                </a:solidFill>
              </a:ln>
              <a:solidFill>
                <a:srgbClr val="FFC000"/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571480"/>
            <a:ext cx="4214810" cy="59400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softEdge rad="6350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Ароматические масла применяют в одиночку и в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композициях.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уществуют различные комбинации: тонизирующие,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релаксирующие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возбуждающие, антисептические и др.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чистом виде масла не используются, это может вызвать раздражение кожи и слизистых, их обычно разбавляют (с водой, массажным не пахнущим маслом, глицерином).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Ароматические масла добавляют в ванну, делают ингаляции и массаж, используют в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аромалампах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indent="1809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Прежде чем использовать масло, необходимо провести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тест-пробу на индивидуальную непереносимость и аллергию.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666750"/>
            <a:ext cx="5000628" cy="619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  <p:pic>
        <p:nvPicPr>
          <p:cNvPr id="5" name="Picture 4" descr="D:\НАДЯ\ароматерапия\masaz_ayurved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86182" y="3857628"/>
            <a:ext cx="5572164" cy="3286149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4" name="Picture 3" descr="D:\НАДЯ\ароматерапия\00037agb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14744" y="357166"/>
            <a:ext cx="5643602" cy="4071966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3" name="Picture 2" descr="D:\НАДЯ\ароматерапия\Image-2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86182" y="785794"/>
            <a:ext cx="5500726" cy="5072098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47042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32165"/>
            <a:ext cx="9144000" cy="689016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-214338"/>
            <a:ext cx="8858280" cy="1500198"/>
          </a:xfrm>
        </p:spPr>
        <p:txBody>
          <a:bodyPr>
            <a:normAutofit/>
          </a:bodyPr>
          <a:lstStyle/>
          <a:p>
            <a:r>
              <a:rPr lang="ru-RU" sz="4000" dirty="0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</a:rPr>
              <a:t>Правильное применение эфирных масел</a:t>
            </a:r>
            <a:endParaRPr lang="ru-RU" sz="4000" dirty="0">
              <a:ln>
                <a:solidFill>
                  <a:srgbClr val="FF0000"/>
                </a:solidFill>
              </a:ln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-357222" y="1000108"/>
            <a:ext cx="5357850" cy="6072230"/>
          </a:xfrm>
          <a:solidFill>
            <a:srgbClr val="AB59BB"/>
          </a:solidFill>
          <a:effectLst>
            <a:softEdge rad="635000"/>
          </a:effectLst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В первую очередь не стоит забывать, что эфирное масло-это тоже лекарство и поэтому не стоит пренебрегать правилами дозировки. До начала использования лучше проверить свой организм на аллергическую реакцию на то или иное масло. Для этого достаточно капнуть одну каплю на локтевой сгиб и проследить, не появились ли резкие изменения на коже. Возможна так же аллергия на запах масла. Чтобы проверить вашу реакцию необходимо в течение дня несколько раз понюхать масло. Если аллергия есть – организм отреагирует – чиханием и слезотечением. Если запах масла вам не приятен – лучше его не использовать. Ароматерапия противопоказана беременным женщинам и больным эпилепсией.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lum bright="40000" contrast="-57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00108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Свечи своими руками</a:t>
            </a:r>
            <a:r>
              <a:rPr lang="ru-RU" dirty="0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ln>
                <a:solidFill>
                  <a:srgbClr val="FF0000"/>
                </a:solidFill>
              </a:ln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42918"/>
            <a:ext cx="9144000" cy="6215082"/>
          </a:xfrm>
        </p:spPr>
        <p:txBody>
          <a:bodyPr>
            <a:normAutofit/>
          </a:bodyPr>
          <a:lstStyle/>
          <a:p>
            <a:pPr marL="0" indent="180000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изготовления одной ароматической свечи мне понадобилось:</a:t>
            </a:r>
          </a:p>
          <a:p>
            <a:pPr lvl="0">
              <a:spcBef>
                <a:spcPts val="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200-300 грамм бесцветного парафина (можно воска)</a:t>
            </a:r>
          </a:p>
          <a:p>
            <a:pPr lvl="0">
              <a:spcBef>
                <a:spcPts val="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100-200 грамм цветного воска (количество зависит от желаемой степени яркости цвета)</a:t>
            </a:r>
          </a:p>
          <a:p>
            <a:pPr lvl="0">
              <a:spcBef>
                <a:spcPts val="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ароматические масла </a:t>
            </a:r>
          </a:p>
          <a:p>
            <a:pPr lvl="0">
              <a:spcBef>
                <a:spcPts val="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различные формы</a:t>
            </a:r>
          </a:p>
          <a:p>
            <a:pPr lvl="0">
              <a:spcBef>
                <a:spcPts val="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небольшая палочка</a:t>
            </a:r>
          </a:p>
          <a:p>
            <a:pPr lvl="0">
              <a:spcBef>
                <a:spcPts val="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немного бечёвки;</a:t>
            </a:r>
          </a:p>
          <a:p>
            <a:pPr>
              <a:spcBef>
                <a:spcPts val="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Так же мне понадобились : кастрюля, железный ковш, водопроводная вода, нож, ножницы, ложка, тёрка. Чтобы провести данный опыт, нужна газовая или электрическая плита.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K:\Арома\Картинки к проекту\изготовление свечей\0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929066"/>
            <a:ext cx="4248472" cy="2928934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pic>
        <p:nvPicPr>
          <p:cNvPr id="2053" name="Picture 5" descr="D:\НАДЯ\ароматерапия\9155C884E5B64D87837AD9BC96E3A53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3571876"/>
            <a:ext cx="4286280" cy="3475342"/>
          </a:xfrm>
          <a:prstGeom prst="rect">
            <a:avLst/>
          </a:prstGeom>
          <a:noFill/>
          <a:effectLst>
            <a:softEdge rad="635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7" name="Picture 7"/>
          <p:cNvPicPr>
            <a:picLocks noChangeAspect="1" noChangeArrowheads="1"/>
          </p:cNvPicPr>
          <p:nvPr/>
        </p:nvPicPr>
        <p:blipFill>
          <a:blip r:embed="rId2" cstate="print">
            <a:lum bright="36000" contrast="-53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-285776"/>
            <a:ext cx="8229600" cy="28577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Опыт проходит в 10 этапов:</a:t>
            </a:r>
          </a:p>
          <a:p>
            <a:pPr marL="0" indent="1800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Нужно тонко нарезать бесцветный парафин.</a:t>
            </a:r>
          </a:p>
          <a:p>
            <a:pPr marL="0" indent="1800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На тёрке натереть воск разных цветов.</a:t>
            </a:r>
          </a:p>
          <a:p>
            <a:pPr marL="0" lvl="0" indent="1800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Затем, привязать бечёвку к небольшой палочке и установить в форму,  как показано на рисунке. </a:t>
            </a:r>
          </a:p>
          <a:p>
            <a:pPr marL="0" lvl="0" indent="1800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Налив воды в кастрюлю, и насыпав парафин в ковш, растопить его на водяной бане.  Постоянно помешивать ложкой. </a:t>
            </a:r>
          </a:p>
          <a:p>
            <a:pPr marL="0" indent="1800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Когда парафин полностью растопиться, добавить в него цветного воска и чайную ложку ароматического масла. Продолжать помешивать. </a:t>
            </a:r>
          </a:p>
          <a:p>
            <a:pPr marL="0" indent="1800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Доведя до однородной массы, перелить содержимое в форму, придерживая фитиль в вертикальном положении. Охладить.</a:t>
            </a:r>
          </a:p>
          <a:p>
            <a:pPr marL="0" indent="1800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7.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ВНИМАНИЕ. Дождаться полного охлаждения свечи.</a:t>
            </a:r>
          </a:p>
          <a:p>
            <a:pPr marL="0" indent="1800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8.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Ножницами отрезать фитиль. </a:t>
            </a:r>
          </a:p>
          <a:p>
            <a:pPr marL="0" lvl="0" indent="1800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9.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На некоторое время опустить свечу в тёплую воду, только не полностью. </a:t>
            </a:r>
          </a:p>
          <a:p>
            <a:pPr marL="0" indent="1800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10.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Перевернув форму, достать готовое изделие. </a:t>
            </a:r>
          </a:p>
          <a:p>
            <a:pPr marL="0" indent="1800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Вот так быстро и просто можно изготовить свечу в домашних условиях. Весь опыт  занял у меня примерно полчаса.</a:t>
            </a:r>
          </a:p>
          <a:p>
            <a:pPr marL="0" indent="1800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Такую свечу можно использовать в различных целях, зависит от состава ароматического масла. Допустим, зажигать для приятного аромата в комнате. Или для создания романтической атмосферы. Широко используется в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литотерапии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а особенно при медитации. </a:t>
            </a:r>
          </a:p>
          <a:p>
            <a:pPr>
              <a:buNone/>
            </a:pPr>
            <a:endParaRPr lang="ru-RU" sz="2400" dirty="0"/>
          </a:p>
        </p:txBody>
      </p:sp>
      <p:pic>
        <p:nvPicPr>
          <p:cNvPr id="10" name="Рисунок 9" descr="K:\Арома\Картинки к проекту\изготовление свечей\0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-214338"/>
            <a:ext cx="5429288" cy="4214842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11" name="Рисунок 10" descr="K:\Арома\Картинки к проекту\изготовление свечей\0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78" y="1000108"/>
            <a:ext cx="4714908" cy="3857652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12" name="Рисунок 11" descr="K:\Арома\dsc0672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86050" y="2357430"/>
            <a:ext cx="3081354" cy="39290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  <a:softEdge rad="127000"/>
          </a:effectLst>
        </p:spPr>
      </p:pic>
      <p:pic>
        <p:nvPicPr>
          <p:cNvPr id="13" name="Рисунок 12" descr="K:\Арома\Картинки к проекту\изготовление свечей\0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596" y="3214662"/>
            <a:ext cx="4357718" cy="3643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17500"/>
          </a:effectLst>
        </p:spPr>
      </p:pic>
      <p:pic>
        <p:nvPicPr>
          <p:cNvPr id="14" name="Рисунок 13" descr="K:\Арома\Картинки к проекту\изготовление свечей\07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214346" y="-214338"/>
            <a:ext cx="4429124" cy="3429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17500"/>
          </a:effectLst>
        </p:spPr>
      </p:pic>
      <p:pic>
        <p:nvPicPr>
          <p:cNvPr id="15" name="Рисунок 14" descr="K:\Арома\Картинки к проекту\изготовление свечей\08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5576" y="548680"/>
            <a:ext cx="4000528" cy="3500462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16" name="Рисунок 15" descr="K:\Арома\Картинки к проекту\изготовление свечей\09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00298" y="1857364"/>
            <a:ext cx="4071966" cy="3233756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17" name="Рисунок 16" descr="K:\Арома\Картинки к проекту\изготовление свечей\11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143372" y="2928934"/>
            <a:ext cx="4500594" cy="3357586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18" name="Рисунок 17" descr="K:\Арома\Картинки к проекту\изготовление свечей\12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14480" y="1000108"/>
            <a:ext cx="5500726" cy="40005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66f3a0d7330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lum bright="32000" contrast="-2000"/>
          </a:blip>
          <a:srcRect/>
          <a:stretch>
            <a:fillRect/>
          </a:stretch>
        </p:blipFill>
        <p:spPr bwMode="auto">
          <a:xfrm>
            <a:off x="0" y="-22441"/>
            <a:ext cx="9144000" cy="6880441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</a:rPr>
              <a:t>«Приготовление хвойного экстракта»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7158" y="785794"/>
            <a:ext cx="8286808" cy="6072206"/>
          </a:xfrm>
          <a:solidFill>
            <a:schemeClr val="accent3">
              <a:lumMod val="60000"/>
              <a:lumOff val="40000"/>
            </a:schemeClr>
          </a:solidFill>
          <a:effectLst>
            <a:softEdge rad="317500"/>
          </a:effectLst>
        </p:spPr>
        <p:txBody>
          <a:bodyPr>
            <a:normAutofit fontScale="77500" lnSpcReduction="20000"/>
          </a:bodyPr>
          <a:lstStyle/>
          <a:p>
            <a:pPr marL="0" indent="1800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Цель: получить хвойный экстракт.</a:t>
            </a:r>
          </a:p>
          <a:p>
            <a:pPr marL="0" indent="1800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Исходное сырьё: 50мл 95% спирта, 10г хвои ели, затемнённая стеклянная банка с завинчивающейся крышкой.</a:t>
            </a:r>
          </a:p>
          <a:p>
            <a:pPr marL="0" indent="1800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Ход работы: сухие хвоинки поместить в банку и залить спиртом так, чтобы спирт покрывал их полностью. При необходимости примять деревянной ложкой. Затем поставить банку в тёмное холодное место на три недели.</a:t>
            </a:r>
          </a:p>
          <a:p>
            <a:pPr marL="0" indent="1800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Каждый день необходимо переворачивать банку для перемешивания содержимого.</a:t>
            </a:r>
          </a:p>
          <a:p>
            <a:pPr marL="0" indent="1800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Через три недели отфильтровать готовый экстракт. Хранить в недоступном для детей месте. Желательно в тёмной таре, при температуре не больше 15 градусов.</a:t>
            </a:r>
          </a:p>
          <a:p>
            <a:pPr marL="0" indent="1800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Эфирные масла хвойных успешно используются для лечения заболеваний опорно-двигательного аппарата - артритов, подагры, остеохондроза, ревматизма, невритов, поскольку обладают диуретическими свойствами, устраняют отечность и обладают болеутоляющим действием (особенно можжевеловое, сосновое, еловое и пихтовое эфирные масла), стимулируют кровообращение (эфирные масла пихты и сосны).</a:t>
            </a:r>
          </a:p>
          <a:p>
            <a:endParaRPr lang="ru-RU" dirty="0"/>
          </a:p>
        </p:txBody>
      </p:sp>
      <p:pic>
        <p:nvPicPr>
          <p:cNvPr id="8" name="Рисунок 7" descr="H:\620417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2143116"/>
            <a:ext cx="3643338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Арома\Картинки к проекту\5679101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35000" contrast="-1000"/>
          </a:blip>
          <a:srcRect/>
          <a:stretch>
            <a:fillRect/>
          </a:stretch>
        </p:blipFill>
        <p:spPr bwMode="auto">
          <a:xfrm>
            <a:off x="-21115" y="0"/>
            <a:ext cx="9165115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rmAutofit/>
          </a:bodyPr>
          <a:lstStyle/>
          <a:p>
            <a:r>
              <a:rPr lang="ru-RU" sz="4800" dirty="0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</a:rPr>
              <a:t>Заключение</a:t>
            </a:r>
            <a:endParaRPr lang="ru-RU" sz="4800" dirty="0">
              <a:ln>
                <a:solidFill>
                  <a:srgbClr val="FF0000"/>
                </a:solidFill>
              </a:ln>
              <a:solidFill>
                <a:srgbClr val="FFC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224" y="1214422"/>
            <a:ext cx="7358114" cy="378565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softEdge rad="317500"/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Ароматерапия дает такие результаты, которые невозможно получить никакими другими современными средствами. Метод лечения эфирными маслами должен занять снова свое надлежащее место. Природа дала в руки человеку эффективное и мощное средство для борьбы с недугами, устранения воздействия на него отрицательных факторов научно-технического прогресса. И наша задача – разумно и эффективно использовать это неоценимое профилактическое и лечебное средство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3" descr="D:\НАДЯ\ароматерапия\377221_29-954x634.jpg"/>
          <p:cNvPicPr>
            <a:picLocks noChangeAspect="1" noChangeArrowheads="1"/>
          </p:cNvPicPr>
          <p:nvPr/>
        </p:nvPicPr>
        <p:blipFill>
          <a:blip r:embed="rId2" cstate="print">
            <a:lum bright="1000" contrast="-5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154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Библиографический список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85794"/>
            <a:ext cx="5072066" cy="250033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500042"/>
            <a:ext cx="8358214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http://www.aromaoil.ru/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http://www.aromater.ru/aromamasla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/>
              </a:rPr>
              <a:t>http://www.fan-tom.ru/news/id/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/>
              </a:rPr>
              <a:t>http://justcosmetics.ru/aromatherapy/aroma-history.htm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/>
              </a:rPr>
              <a:t>http://mallola.com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8"/>
              </a:rPr>
              <a:t>http://ru.wikipedia.org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http://www.xumuk.ru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Голан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Н. Виноградова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9"/>
              </a:rPr>
              <a:t>Ароматерапия.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  <a:hlinkClick r:id="rId9"/>
              </a:rPr>
              <a:t>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9"/>
              </a:rPr>
              <a:t> Учебный курс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Габриелян О.С.; Маскаев Ф.Н.; Пономарев С.Ю;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Теренин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В.И.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Химия 10 класс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Жуков И.Н.;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Ильяшенко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О.Н.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Ароматические масла и способы их получения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 В. Николаевский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Ароматерапия.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2000.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С. С.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Солдатченко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Г. Ф. Кащенко, А. В.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Пидаев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10"/>
              </a:rPr>
              <a:t>Ароматерапия. «Профилактика и лечение заболеваний эфирными маслами.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» — Издание второе, исправленное и дополненное. — Симферополь: Таврида, 2002.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НАДЯ\ароматерапия\539593-229528196024464d3ea47755511f1154.jpg"/>
          <p:cNvPicPr>
            <a:picLocks noChangeAspect="1" noChangeArrowheads="1"/>
          </p:cNvPicPr>
          <p:nvPr/>
        </p:nvPicPr>
        <p:blipFill>
          <a:blip r:embed="rId2" cstate="print">
            <a:lum bright="28000" contrast="-51000"/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14356"/>
          </a:xfrm>
        </p:spPr>
        <p:txBody>
          <a:bodyPr>
            <a:normAutofit/>
          </a:bodyPr>
          <a:lstStyle/>
          <a:p>
            <a:r>
              <a:rPr lang="ru-RU" sz="4000" dirty="0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Актуальность темы</a:t>
            </a:r>
            <a:endParaRPr lang="ru-RU" sz="4000" dirty="0">
              <a:ln>
                <a:solidFill>
                  <a:srgbClr val="FF0000"/>
                </a:solidFill>
              </a:ln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785794"/>
            <a:ext cx="7643866" cy="6072206"/>
          </a:xfrm>
          <a:solidFill>
            <a:schemeClr val="accent6">
              <a:lumMod val="20000"/>
              <a:lumOff val="80000"/>
            </a:schemeClr>
          </a:solidFill>
          <a:effectLst>
            <a:softEdge rad="317500"/>
          </a:effectLst>
        </p:spPr>
        <p:txBody>
          <a:bodyPr>
            <a:noAutofit/>
          </a:bodyPr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Являясь ученицей 10 класса, я думаю о своей будущей профессии. Моя мечта-стать врачом. Помогать людям, сохранять их здоровье.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Помимо традиционной медицины, в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здоровьесбережении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существуют нетрадиционные методы. Одним из них является ароматерапия. </a:t>
            </a:r>
          </a:p>
          <a:p>
            <a:pPr marL="0" indent="1800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 smtClean="0">
                <a:ln w="3175">
                  <a:solidFill>
                    <a:srgbClr val="C00000"/>
                  </a:solidFill>
                  <a:prstDash val="sysDot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Ароматерапия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древнее искусство использования эфирных масел для улучшения психического и физического здоровья, косметического ухода за телом. </a:t>
            </a:r>
          </a:p>
          <a:p>
            <a:pPr marL="0" indent="1800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Ароматерапия становиться всё более актуальной. Производство масел увеличивается с каждым днем и все потому, что они являются экологически чистыми компонентами и благотворно влияют на человека. Началось возрождение лечения ароматическими маслами.</a:t>
            </a:r>
          </a:p>
          <a:p>
            <a:pPr marL="0" indent="1800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Современный расцвет ароматерапии является результатом объединения опыта и современных научных достижений.</a:t>
            </a:r>
            <a:r>
              <a:rPr lang="ru-RU" sz="2000" dirty="0" smtClean="0"/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Изучая мир ароматерапии, мы попадаем в мир запахов и ощущений, постигаем  их тайное значение. </a:t>
            </a:r>
          </a:p>
          <a:p>
            <a:pPr marL="0" indent="180000">
              <a:lnSpc>
                <a:spcPct val="120000"/>
              </a:lnSpc>
              <a:spcBef>
                <a:spcPts val="0"/>
              </a:spcBef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lum bright="28000" contrast="-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298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>
                  <a:solidFill>
                    <a:srgbClr val="C0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Первые сведенья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57232"/>
            <a:ext cx="5214942" cy="5429288"/>
          </a:xfrm>
          <a:solidFill>
            <a:schemeClr val="bg1"/>
          </a:solidFill>
          <a:effectLst>
            <a:softEdge rad="635000"/>
          </a:effectLst>
        </p:spPr>
        <p:txBody>
          <a:bodyPr>
            <a:normAutofit fontScale="85000" lnSpcReduction="20000"/>
          </a:bodyPr>
          <a:lstStyle/>
          <a:p>
            <a:pPr marL="0" indent="1800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Первыми извлекли из растений их ароматические составляющие египтяне. Они применяли пахучие вещества для религиозных обрядов, ритуалов, бальзамирования, в лечебно-терапевтических и косметических целях. </a:t>
            </a:r>
          </a:p>
          <a:p>
            <a:pPr marL="0" indent="1800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Термин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ароматерапия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появился в 1928 г. Автор - французский химик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Гаттфосс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Получив сильный ожог руки, он случайно нанес на рану масло лаванды. Ожег быстро зажил, а шрама не осталось. Так началось изучение действий ароматических масел химиками и медиками. Биохимики установили, что природные цельные масла действуют эффективней, чем их синтетические аналоги.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2050" name="Picture 2" descr="D:\НАДЯ\ароматерапия\aroma8.jpg"/>
          <p:cNvPicPr>
            <a:picLocks noChangeAspect="1" noChangeArrowheads="1"/>
          </p:cNvPicPr>
          <p:nvPr/>
        </p:nvPicPr>
        <p:blipFill>
          <a:blip r:embed="rId3" cstate="print">
            <a:lum bright="5000" contrast="10000"/>
          </a:blip>
          <a:srcRect/>
          <a:stretch>
            <a:fillRect/>
          </a:stretch>
        </p:blipFill>
        <p:spPr bwMode="auto">
          <a:xfrm>
            <a:off x="4929190" y="2500306"/>
            <a:ext cx="4214810" cy="4357694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571480"/>
            <a:ext cx="4286280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 cstate="print">
            <a:lum bright="28000" contrast="-29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86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>
                  <a:solidFill>
                    <a:srgbClr val="C0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Основные виды масел</a:t>
            </a:r>
            <a:r>
              <a:rPr lang="ru-RU" dirty="0" smtClean="0">
                <a:ln>
                  <a:solidFill>
                    <a:srgbClr val="C00000"/>
                  </a:solidFill>
                </a:ln>
                <a:solidFill>
                  <a:srgbClr val="FFC000"/>
                </a:solidFill>
              </a:rPr>
              <a:t/>
            </a:r>
            <a:br>
              <a:rPr lang="ru-RU" dirty="0" smtClean="0">
                <a:ln>
                  <a:solidFill>
                    <a:srgbClr val="C00000"/>
                  </a:solidFill>
                </a:ln>
                <a:solidFill>
                  <a:srgbClr val="FFC000"/>
                </a:solidFill>
              </a:rPr>
            </a:br>
            <a:endParaRPr lang="ru-RU" dirty="0">
              <a:ln>
                <a:solidFill>
                  <a:srgbClr val="C00000"/>
                </a:solidFill>
              </a:ln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28604"/>
            <a:ext cx="9144000" cy="64293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Расслабляющие натуральные эфирные масла:</a:t>
            </a:r>
          </a:p>
          <a:p>
            <a:pPr marL="0" indent="180000">
              <a:spcBef>
                <a:spcPts val="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роза Бензоин                                                                            </a:t>
            </a:r>
          </a:p>
          <a:p>
            <a:pPr marL="0" indent="180000">
              <a:spcBef>
                <a:spcPts val="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ромашка                                       </a:t>
            </a:r>
          </a:p>
          <a:p>
            <a:pPr marL="0" indent="180000">
              <a:spcBef>
                <a:spcPts val="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герань                                                                                                                                                                </a:t>
            </a:r>
          </a:p>
          <a:p>
            <a:pPr marL="0" indent="180000">
              <a:spcBef>
                <a:spcPts val="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сандал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4601774"/>
            <a:ext cx="3262313" cy="225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3500430" y="6396335"/>
            <a:ext cx="1211357" cy="461665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лаванда</a:t>
            </a:r>
            <a:endParaRPr lang="ru-RU" sz="2400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8" y="214290"/>
            <a:ext cx="2928958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13" name="Прямоугольник 12"/>
          <p:cNvSpPr/>
          <p:nvPr/>
        </p:nvSpPr>
        <p:spPr>
          <a:xfrm>
            <a:off x="6572264" y="1857364"/>
            <a:ext cx="1199367" cy="461665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душица</a:t>
            </a:r>
            <a:endParaRPr lang="ru-RU" sz="2400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143116"/>
            <a:ext cx="2928926" cy="2595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15" name="Прямоугольник 14"/>
          <p:cNvSpPr/>
          <p:nvPr/>
        </p:nvSpPr>
        <p:spPr>
          <a:xfrm>
            <a:off x="0" y="4143380"/>
            <a:ext cx="1146276" cy="461665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пачули</a:t>
            </a:r>
          </a:p>
        </p:txBody>
      </p:sp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643446"/>
            <a:ext cx="2952744" cy="23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21" name="Прямоугольник 20"/>
          <p:cNvSpPr/>
          <p:nvPr/>
        </p:nvSpPr>
        <p:spPr>
          <a:xfrm>
            <a:off x="0" y="6396335"/>
            <a:ext cx="1196161" cy="461665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жасмин</a:t>
            </a:r>
            <a:endParaRPr lang="ru-RU" sz="2400" dirty="0"/>
          </a:p>
        </p:txBody>
      </p:sp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00760" y="4572008"/>
            <a:ext cx="3333752" cy="2500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6072198" y="6396335"/>
            <a:ext cx="1857388" cy="461665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>
            <a:spAutoFit/>
          </a:bodyPr>
          <a:lstStyle/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иланг-иланг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00826" y="2428868"/>
            <a:ext cx="2786050" cy="2428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17" name="Прямоугольник 16"/>
          <p:cNvSpPr/>
          <p:nvPr/>
        </p:nvSpPr>
        <p:spPr>
          <a:xfrm>
            <a:off x="6786578" y="4143380"/>
            <a:ext cx="1291829" cy="461665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шалфей </a:t>
            </a:r>
            <a:endParaRPr lang="ru-RU" sz="24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928926" y="2357430"/>
            <a:ext cx="342902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19" name="Прямоугольник 18"/>
          <p:cNvSpPr/>
          <p:nvPr/>
        </p:nvSpPr>
        <p:spPr>
          <a:xfrm>
            <a:off x="3143240" y="4143380"/>
            <a:ext cx="3136295" cy="461665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>
            <a:spAutoFit/>
          </a:bodyPr>
          <a:lstStyle/>
          <a:p>
            <a:pPr indent="18000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апельсиновый цвет                         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071802" y="500042"/>
            <a:ext cx="3143272" cy="2028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22" name="Прямоугольник 21"/>
          <p:cNvSpPr/>
          <p:nvPr/>
        </p:nvSpPr>
        <p:spPr>
          <a:xfrm>
            <a:off x="3428992" y="1857364"/>
            <a:ext cx="846194" cy="461665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кедр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  <p:bldP spid="21" grpId="0" animBg="1"/>
      <p:bldP spid="7" grpId="0" animBg="1"/>
      <p:bldP spid="17" grpId="0" animBg="1"/>
      <p:bldP spid="19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lum bright="57000" contrast="-54000"/>
          </a:blip>
          <a:srcRect/>
          <a:stretch>
            <a:fillRect/>
          </a:stretch>
        </p:blipFill>
        <p:spPr bwMode="auto">
          <a:xfrm>
            <a:off x="-214346" y="-214338"/>
            <a:ext cx="9644130" cy="7286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4500562" y="0"/>
            <a:ext cx="4643438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Согревающие натуральные эфирные масла:                                          </a:t>
            </a:r>
          </a:p>
          <a:p>
            <a:pPr marL="0" marR="0" lvl="0" indent="180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имбирь</a:t>
            </a: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</a:t>
            </a:r>
          </a:p>
          <a:p>
            <a:pPr marL="0" marR="0" lvl="0" indent="180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шалфей </a:t>
            </a: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воздика</a:t>
            </a: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</a:t>
            </a:r>
          </a:p>
          <a:p>
            <a:pPr marL="0" marR="0" lvl="0" indent="180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душица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сандал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5072066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 w="3175">
                  <a:solidFill>
                    <a:schemeClr val="tx1"/>
                  </a:solidFill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Освежающе-возбуждающие эфирные масла:</a:t>
            </a:r>
            <a:endParaRPr kumimoji="0" lang="ru-RU" sz="2400" b="1" i="1" u="none" strike="noStrike" cap="none" normalizeH="0" baseline="0" dirty="0" smtClean="0">
              <a:ln w="3175">
                <a:solidFill>
                  <a:schemeClr val="tx1"/>
                </a:solidFill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0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пельсин                                        </a:t>
            </a:r>
          </a:p>
          <a:p>
            <a:pPr marL="0" marR="0" lvl="0" indent="1800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кипарис                                                          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0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базилик                                           </a:t>
            </a:r>
          </a:p>
          <a:p>
            <a:pPr marL="0" marR="0" lvl="0" indent="1800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корица                               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0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бергамот                                         </a:t>
            </a:r>
          </a:p>
          <a:p>
            <a:pPr marL="0" marR="0" lvl="0" indent="1800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эвкалипт                            </a:t>
            </a:r>
          </a:p>
          <a:p>
            <a:pPr marL="0" marR="0" lvl="0" indent="1800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можжевельник                             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0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лимон                                              </a:t>
            </a:r>
          </a:p>
          <a:p>
            <a:pPr marL="0" marR="0" lvl="0" indent="1800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сосна                                  </a:t>
            </a:r>
          </a:p>
          <a:p>
            <a:pPr marL="0" marR="0" lvl="0" indent="1800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гвоздика                          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indent="1800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мята перечная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</a:t>
            </a:r>
          </a:p>
          <a:p>
            <a:pPr marL="0" marR="0" lvl="0" indent="1800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герань                                 </a:t>
            </a:r>
          </a:p>
          <a:p>
            <a:pPr marL="0" marR="0" lvl="0" indent="1800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мандарин                                      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0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грейпфрут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00232" y="0"/>
            <a:ext cx="184731" cy="461665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none">
            <a:spAutoFit/>
          </a:bodyPr>
          <a:lstStyle/>
          <a:p>
            <a:endParaRPr lang="ru-RU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428604"/>
            <a:ext cx="3214710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2143108" y="3000372"/>
            <a:ext cx="1262205" cy="461665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фенхель</a:t>
            </a:r>
            <a:endParaRPr lang="ru-RU" sz="24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71604" y="3643314"/>
            <a:ext cx="3000396" cy="3214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2071670" y="6143644"/>
            <a:ext cx="1423723" cy="461665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розмарин</a:t>
            </a:r>
            <a:endParaRPr lang="ru-RU" sz="2400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43570" y="642918"/>
            <a:ext cx="3851678" cy="3081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  <p:sp>
        <p:nvSpPr>
          <p:cNvPr id="14" name="Прямоугольник 13"/>
          <p:cNvSpPr/>
          <p:nvPr/>
        </p:nvSpPr>
        <p:spPr>
          <a:xfrm>
            <a:off x="6500826" y="3071810"/>
            <a:ext cx="1092350" cy="461665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корица</a:t>
            </a:r>
            <a:endParaRPr lang="ru-RU" sz="2400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43636" y="3643314"/>
            <a:ext cx="2733681" cy="3214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6643702" y="6143644"/>
            <a:ext cx="1243225" cy="461665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бензоин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lum bright="63000" contrast="-71000"/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0"/>
            <a:ext cx="91440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фир получают из:</a:t>
            </a:r>
          </a:p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корней(имбирь)</a:t>
            </a:r>
          </a:p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ствола и древесины (сандал, чайное дерево)</a:t>
            </a:r>
          </a:p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листьев(лимон, эвкалипт)</a:t>
            </a:r>
          </a:p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соцветий (роза)</a:t>
            </a:r>
          </a:p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плодов(в кожуре, в мякоти, в зёрнах).</a:t>
            </a:r>
          </a:p>
          <a:p>
            <a:pPr marL="0" marR="0" lvl="0" indent="1809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масла</a:t>
            </a:r>
            <a:endParaRPr lang="ru-RU" sz="2000" b="1" i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у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спокаивающие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релаксирующие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тонизирующие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возбуждающие</a:t>
            </a: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к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аждого</a:t>
            </a:r>
            <a:r>
              <a:rPr kumimoji="0" lang="ru-RU" sz="20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масла</a:t>
            </a:r>
            <a:r>
              <a:rPr kumimoji="0" lang="ru-RU" sz="20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свой</a:t>
            </a:r>
            <a:r>
              <a:rPr kumimoji="0" lang="ru-RU" sz="20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аромат, особые</a:t>
            </a:r>
            <a:r>
              <a:rPr kumimoji="0" lang="ru-RU" sz="20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действия</a:t>
            </a:r>
            <a:r>
              <a:rPr kumimoji="0" lang="ru-RU" sz="20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полезные</a:t>
            </a:r>
            <a:r>
              <a:rPr kumimoji="0" lang="ru-RU" sz="20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свойства.</a:t>
            </a: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Например, экстракт розы омолаживает, регенерирует, разглаживает, повышает эластичность и упругость кожи, придает ровный и красивый цвет коже, устраняет неврозы, повышает работоспособность.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5000628" y="2143116"/>
            <a:ext cx="2214578" cy="42862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10800000" flipV="1">
            <a:off x="1857356" y="2143116"/>
            <a:ext cx="2428892" cy="42862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4857752" y="2214554"/>
            <a:ext cx="571504" cy="35719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0800000" flipV="1">
            <a:off x="3857620" y="2214554"/>
            <a:ext cx="571504" cy="35719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4346" y="4143380"/>
            <a:ext cx="3290892" cy="3786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7422" y="4143380"/>
            <a:ext cx="2857520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15140" y="3857628"/>
            <a:ext cx="2643206" cy="3250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3438" y="4143380"/>
            <a:ext cx="2476033" cy="3000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57818" y="-214338"/>
            <a:ext cx="4000528" cy="278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  <p:sp>
        <p:nvSpPr>
          <p:cNvPr id="33" name="Прямоугольник 32"/>
          <p:cNvSpPr/>
          <p:nvPr/>
        </p:nvSpPr>
        <p:spPr>
          <a:xfrm>
            <a:off x="1285852" y="6215082"/>
            <a:ext cx="1162498" cy="461665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имбирь</a:t>
            </a:r>
            <a:endParaRPr lang="ru-RU" sz="24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2857488" y="6215082"/>
            <a:ext cx="2058640" cy="461665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чайное дерево</a:t>
            </a:r>
            <a:endParaRPr lang="ru-RU" sz="24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5357818" y="6215082"/>
            <a:ext cx="1364091" cy="461665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эвкалипт</a:t>
            </a:r>
            <a:endParaRPr lang="ru-RU" sz="24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8143900" y="6143644"/>
            <a:ext cx="750526" cy="461665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роза</a:t>
            </a:r>
            <a:endParaRPr lang="ru-RU" sz="24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6215074" y="1785926"/>
            <a:ext cx="2216569" cy="461665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можжевельник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3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3000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5" grpId="0" uiExpand="1" build="allAtOnce" animBg="1"/>
      <p:bldP spid="36" grpId="0" animBg="1"/>
      <p:bldP spid="37" grpId="0" uiExpand="1" build="allAtOnce" animBg="1"/>
      <p:bldP spid="38" grpId="0" uiExpand="1" build="allAtOnce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:\Арома\Картинки к проекту\60646868_f8072471d58f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lum bright="30000" contrast="-45000"/>
          </a:blip>
          <a:srcRect/>
          <a:stretch>
            <a:fillRect/>
          </a:stretch>
        </p:blipFill>
        <p:spPr bwMode="auto">
          <a:xfrm>
            <a:off x="0" y="5491"/>
            <a:ext cx="9144000" cy="685250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</a:rPr>
              <a:t> Характеристика масел по степени летучести</a:t>
            </a:r>
            <a:endParaRPr lang="ru-RU" dirty="0">
              <a:ln>
                <a:solidFill>
                  <a:srgbClr val="FF0000"/>
                </a:solidFill>
              </a:ln>
              <a:solidFill>
                <a:srgbClr val="FFC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5720" y="1500174"/>
            <a:ext cx="8358246" cy="535782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Легкие эфирные масла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обычно испаряются через 20-30 минут. По своим основным лечебным свойствам эта группа обладает противовирусным, антисептическим действием. Влияние на эмоции – освежающее, придающее бодрость, поднимающее настроение.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Средние эфирные масла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(цветочные, теплые) обладают способностью снимать болезненные ощущения, спазмы, облегчать дыхание при заболеваниях верхних дыхательных путей и легких. Они способствуют расслаблению, успокоению. Держатся такие запахи от получаса до полутора часов.</a:t>
            </a: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Тяжелые ароматические масла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имеют крепкие сладкие запахи и способны удерживаться от 2-х до 6-ти часов. Основное свойство этой группы – тонизирующий эффект. Также эти запахи поднимают настроение и улучшают деятельность мозга, являются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афродизиаками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 cstate="print">
            <a:lum bright="27000" contrast="-2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1435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Строение. Химический состав</a:t>
            </a:r>
            <a:endParaRPr lang="ru-RU" dirty="0">
              <a:ln>
                <a:solidFill>
                  <a:srgbClr val="FF0000"/>
                </a:solidFill>
              </a:ln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642918"/>
            <a:ext cx="3786182" cy="624786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>
            <a:softEdge rad="6350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Химические соединения эфирного масла обладают высокой летучестью. Попадая на слизистую оболочку носа, они начинают взаимодействие с белками-переносчиками (G- протеинами). Протеины разносят молекулы масла к чувствительным рецепторам. Как только ароматическое вещество было доставлено к рецептору, начинается взаимодействие, в результате которого идет регуляция работы нервной системы и отделов головного мозга. В организме нормализуется работа всех систем, если есть проблемные состояния, они постепенно ликвидируются. 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0" y="642918"/>
            <a:ext cx="5857884" cy="6215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 cstate="print">
            <a:lum bright="11000" contrast="-16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0" y="0"/>
            <a:ext cx="914400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Ароматические углеводороды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основная полезная часть ароматических масел, их подразделяют на терпены и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терпеноиды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Терпены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обладаю противовоспалительными, антисептическими и бактерицидными свойствами.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терпеноидам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относятся: эфиры, альдегиды, кетоны, фенолы, спирты и оксиды.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Эфиры  обладают противогрибковыми свойствами,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релаксирующим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действием.</a:t>
            </a: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Альдегиды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обладают седативным и противовоспалительным действием. </a:t>
            </a: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Кетоны снимают застойные явления, улучшают работу слизистых оболочек, ускоряют циркуляцию слизи. </a:t>
            </a: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Фенолы  обладают бактерицидными и тонизирующими свойствами. </a:t>
            </a: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Спирты обладают антисептическими и противовирусными действиями. </a:t>
            </a: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Оксиды обладают сильным отхаркивающим действием.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Благодаря тому, что удалось разложить ароматические масла на химические соединения, современная промышленность начала производство синтетических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аромамасел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НАДЯ\ароматерапия\простые эфиры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643422"/>
            <a:ext cx="3286128" cy="2214578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928662" y="6396335"/>
            <a:ext cx="10388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эфиры</a:t>
            </a:r>
            <a:endParaRPr lang="ru-RU" sz="2400" dirty="0"/>
          </a:p>
        </p:txBody>
      </p:sp>
      <p:pic>
        <p:nvPicPr>
          <p:cNvPr id="1027" name="Picture 3" descr="D:\НАДЯ\ароматерапия\кетоны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4" y="4572008"/>
            <a:ext cx="3000366" cy="2515561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028" name="Picture 4" descr="D:\НАДЯ\ароматерапия\альдегиды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86116" y="4357694"/>
            <a:ext cx="2886074" cy="2722711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3929058" y="6396335"/>
            <a:ext cx="15675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альдегиды</a:t>
            </a:r>
            <a:endParaRPr lang="ru-RU" sz="2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000892" y="6396335"/>
            <a:ext cx="11187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кетоны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1155</TotalTime>
  <Words>1498</Words>
  <Application>Microsoft Office PowerPoint</Application>
  <PresentationFormat>Экран (4:3)</PresentationFormat>
  <Paragraphs>159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Ароматерапия</vt:lpstr>
      <vt:lpstr>Актуальность темы</vt:lpstr>
      <vt:lpstr>Первые сведенья  </vt:lpstr>
      <vt:lpstr>Основные виды масел </vt:lpstr>
      <vt:lpstr>Слайд 5</vt:lpstr>
      <vt:lpstr>Слайд 6</vt:lpstr>
      <vt:lpstr> Характеристика масел по степени летучести</vt:lpstr>
      <vt:lpstr>Строение. Химический состав</vt:lpstr>
      <vt:lpstr>Слайд 9</vt:lpstr>
      <vt:lpstr>Получение ароматических веществ</vt:lpstr>
      <vt:lpstr>Слайд 11</vt:lpstr>
      <vt:lpstr>Применение   </vt:lpstr>
      <vt:lpstr>Правильное применение эфирных масел</vt:lpstr>
      <vt:lpstr>Свечи своими руками </vt:lpstr>
      <vt:lpstr>Слайд 15</vt:lpstr>
      <vt:lpstr>«Приготовление хвойного экстракта»  </vt:lpstr>
      <vt:lpstr>Заключение</vt:lpstr>
      <vt:lpstr>Библиографический список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Ароматерапия</dc:title>
  <cp:lastModifiedBy>Ольга</cp:lastModifiedBy>
  <cp:revision>111</cp:revision>
  <dcterms:modified xsi:type="dcterms:W3CDTF">2011-03-18T08:32:29Z</dcterms:modified>
</cp:coreProperties>
</file>